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Light Bold" charset="1" panose="00000800000000000000"/>
      <p:regular r:id="rId23"/>
    </p:embeddedFont>
    <p:embeddedFont>
      <p:font typeface="Montserrat Light" charset="1" panose="00000400000000000000"/>
      <p:regular r:id="rId24"/>
    </p:embeddedFont>
    <p:embeddedFont>
      <p:font typeface="Michroma" charset="1" panose="00000000000000000000"/>
      <p:regular r:id="rId25"/>
    </p:embeddedFont>
    <p:embeddedFont>
      <p:font typeface="Roboto Condensed" charset="1" panose="02000000000000000000"/>
      <p:regular r:id="rId26"/>
    </p:embeddedFont>
    <p:embeddedFont>
      <p:font typeface="Oswald Bold" charset="1" panose="00000800000000000000"/>
      <p:regular r:id="rId27"/>
    </p:embeddedFont>
    <p:embeddedFont>
      <p:font typeface="League Spartan" charset="1" panose="00000800000000000000"/>
      <p:regular r:id="rId28"/>
    </p:embeddedFont>
    <p:embeddedFont>
      <p:font typeface="Poppins Bold" charset="1" panose="00000800000000000000"/>
      <p:regular r:id="rId29"/>
    </p:embeddedFont>
    <p:embeddedFont>
      <p:font typeface="Mont Bold" charset="1" panose="00000800000000000000"/>
      <p:regular r:id="rId30"/>
    </p:embeddedFont>
    <p:embeddedFont>
      <p:font typeface="Mont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2.png" Type="http://schemas.openxmlformats.org/officeDocument/2006/relationships/image"/><Relationship Id="rId2" Target="../media/image25.png" Type="http://schemas.openxmlformats.org/officeDocument/2006/relationships/image"/><Relationship Id="rId20" Target="../media/image3.sv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75" y="892313"/>
            <a:ext cx="16864650" cy="8502375"/>
            <a:chOff x="0" y="0"/>
            <a:chExt cx="4274726" cy="2155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55119"/>
            </a:xfrm>
            <a:custGeom>
              <a:avLst/>
              <a:gdLst/>
              <a:ahLst/>
              <a:cxnLst/>
              <a:rect r="r" b="b" t="t" l="l"/>
              <a:pathLst>
                <a:path h="215511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55119"/>
                  </a:lnTo>
                  <a:lnTo>
                    <a:pt x="0" y="2155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9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897880" y="7390366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53596" y="2258685"/>
            <a:ext cx="3072584" cy="2884815"/>
          </a:xfrm>
          <a:custGeom>
            <a:avLst/>
            <a:gdLst/>
            <a:ahLst/>
            <a:cxnLst/>
            <a:rect r="r" b="b" t="t" l="l"/>
            <a:pathLst>
              <a:path h="2884815" w="3072584">
                <a:moveTo>
                  <a:pt x="0" y="0"/>
                </a:moveTo>
                <a:lnTo>
                  <a:pt x="3072584" y="0"/>
                </a:lnTo>
                <a:lnTo>
                  <a:pt x="3072584" y="2884815"/>
                </a:lnTo>
                <a:lnTo>
                  <a:pt x="0" y="288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68209" y="6527507"/>
            <a:ext cx="10884034" cy="65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ANALYZE YOUR FEEDBACK SMARTLY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30134" y="7692984"/>
            <a:ext cx="12760184" cy="109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6374">
                <a:solidFill>
                  <a:srgbClr val="FDFDF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BUSINESS PLAN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01983" y="4981575"/>
            <a:ext cx="10884034" cy="161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INSIGHTLENS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993" y="3556613"/>
            <a:ext cx="4576575" cy="4576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78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8743" y="3915363"/>
            <a:ext cx="3859075" cy="38590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8F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35543" y="3240766"/>
            <a:ext cx="1902734" cy="1902734"/>
          </a:xfrm>
          <a:custGeom>
            <a:avLst/>
            <a:gdLst/>
            <a:ahLst/>
            <a:cxnLst/>
            <a:rect r="r" b="b" t="t" l="l"/>
            <a:pathLst>
              <a:path h="1902734" w="1902734">
                <a:moveTo>
                  <a:pt x="0" y="0"/>
                </a:moveTo>
                <a:lnTo>
                  <a:pt x="1902734" y="0"/>
                </a:lnTo>
                <a:lnTo>
                  <a:pt x="1902734" y="1902734"/>
                </a:lnTo>
                <a:lnTo>
                  <a:pt x="0" y="190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86775" y="3240766"/>
            <a:ext cx="1902734" cy="1902734"/>
          </a:xfrm>
          <a:custGeom>
            <a:avLst/>
            <a:gdLst/>
            <a:ahLst/>
            <a:cxnLst/>
            <a:rect r="r" b="b" t="t" l="l"/>
            <a:pathLst>
              <a:path h="1902734" w="1902734">
                <a:moveTo>
                  <a:pt x="0" y="0"/>
                </a:moveTo>
                <a:lnTo>
                  <a:pt x="1902734" y="0"/>
                </a:lnTo>
                <a:lnTo>
                  <a:pt x="1902734" y="1902734"/>
                </a:lnTo>
                <a:lnTo>
                  <a:pt x="0" y="190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35543" y="6230454"/>
            <a:ext cx="1902734" cy="1902734"/>
          </a:xfrm>
          <a:custGeom>
            <a:avLst/>
            <a:gdLst/>
            <a:ahLst/>
            <a:cxnLst/>
            <a:rect r="r" b="b" t="t" l="l"/>
            <a:pathLst>
              <a:path h="1902734" w="1902734">
                <a:moveTo>
                  <a:pt x="0" y="0"/>
                </a:moveTo>
                <a:lnTo>
                  <a:pt x="1902734" y="0"/>
                </a:lnTo>
                <a:lnTo>
                  <a:pt x="1902734" y="1902733"/>
                </a:lnTo>
                <a:lnTo>
                  <a:pt x="0" y="1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86775" y="6230454"/>
            <a:ext cx="1902734" cy="1902734"/>
          </a:xfrm>
          <a:custGeom>
            <a:avLst/>
            <a:gdLst/>
            <a:ahLst/>
            <a:cxnLst/>
            <a:rect r="r" b="b" t="t" l="l"/>
            <a:pathLst>
              <a:path h="1902734" w="1902734">
                <a:moveTo>
                  <a:pt x="0" y="0"/>
                </a:moveTo>
                <a:lnTo>
                  <a:pt x="1902734" y="0"/>
                </a:lnTo>
                <a:lnTo>
                  <a:pt x="1902734" y="1902733"/>
                </a:lnTo>
                <a:lnTo>
                  <a:pt x="0" y="19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1711352" y="-6551109"/>
            <a:ext cx="12302130" cy="3829038"/>
          </a:xfrm>
          <a:custGeom>
            <a:avLst/>
            <a:gdLst/>
            <a:ahLst/>
            <a:cxnLst/>
            <a:rect r="r" b="b" t="t" l="l"/>
            <a:pathLst>
              <a:path h="3829038" w="12302130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-6151065" y="-6551109"/>
            <a:ext cx="12302130" cy="3829038"/>
          </a:xfrm>
          <a:custGeom>
            <a:avLst/>
            <a:gdLst/>
            <a:ahLst/>
            <a:cxnLst/>
            <a:rect r="r" b="b" t="t" l="l"/>
            <a:pathLst>
              <a:path h="3829038" w="12302130">
                <a:moveTo>
                  <a:pt x="0" y="0"/>
                </a:moveTo>
                <a:lnTo>
                  <a:pt x="12302130" y="0"/>
                </a:lnTo>
                <a:lnTo>
                  <a:pt x="12302130" y="3829038"/>
                </a:lnTo>
                <a:lnTo>
                  <a:pt x="0" y="3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30272" y="9258300"/>
            <a:ext cx="4118657" cy="2839553"/>
          </a:xfrm>
          <a:custGeom>
            <a:avLst/>
            <a:gdLst/>
            <a:ahLst/>
            <a:cxnLst/>
            <a:rect r="r" b="b" t="t" l="l"/>
            <a:pathLst>
              <a:path h="2839553" w="4118657">
                <a:moveTo>
                  <a:pt x="0" y="0"/>
                </a:moveTo>
                <a:lnTo>
                  <a:pt x="4118657" y="0"/>
                </a:lnTo>
                <a:lnTo>
                  <a:pt x="4118657" y="2839553"/>
                </a:lnTo>
                <a:lnTo>
                  <a:pt x="0" y="2839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1505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830665" y="9258300"/>
            <a:ext cx="4118657" cy="2839553"/>
          </a:xfrm>
          <a:custGeom>
            <a:avLst/>
            <a:gdLst/>
            <a:ahLst/>
            <a:cxnLst/>
            <a:rect r="r" b="b" t="t" l="l"/>
            <a:pathLst>
              <a:path h="2839553" w="4118657">
                <a:moveTo>
                  <a:pt x="4118657" y="0"/>
                </a:moveTo>
                <a:lnTo>
                  <a:pt x="0" y="0"/>
                </a:lnTo>
                <a:lnTo>
                  <a:pt x="0" y="2839553"/>
                </a:lnTo>
                <a:lnTo>
                  <a:pt x="4118657" y="2839553"/>
                </a:lnTo>
                <a:lnTo>
                  <a:pt x="41186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1505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28800" y="3785296"/>
            <a:ext cx="1018685" cy="813674"/>
          </a:xfrm>
          <a:custGeom>
            <a:avLst/>
            <a:gdLst/>
            <a:ahLst/>
            <a:cxnLst/>
            <a:rect r="r" b="b" t="t" l="l"/>
            <a:pathLst>
              <a:path h="813674" w="1018685">
                <a:moveTo>
                  <a:pt x="0" y="0"/>
                </a:moveTo>
                <a:lnTo>
                  <a:pt x="1018684" y="0"/>
                </a:lnTo>
                <a:lnTo>
                  <a:pt x="1018684" y="813674"/>
                </a:lnTo>
                <a:lnTo>
                  <a:pt x="0" y="813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31071" y="3736295"/>
            <a:ext cx="911677" cy="911677"/>
          </a:xfrm>
          <a:custGeom>
            <a:avLst/>
            <a:gdLst/>
            <a:ahLst/>
            <a:cxnLst/>
            <a:rect r="r" b="b" t="t" l="l"/>
            <a:pathLst>
              <a:path h="911677" w="911677">
                <a:moveTo>
                  <a:pt x="0" y="0"/>
                </a:moveTo>
                <a:lnTo>
                  <a:pt x="911677" y="0"/>
                </a:lnTo>
                <a:lnTo>
                  <a:pt x="911677" y="911677"/>
                </a:lnTo>
                <a:lnTo>
                  <a:pt x="0" y="91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72302" y="6744742"/>
            <a:ext cx="970446" cy="970446"/>
          </a:xfrm>
          <a:custGeom>
            <a:avLst/>
            <a:gdLst/>
            <a:ahLst/>
            <a:cxnLst/>
            <a:rect r="r" b="b" t="t" l="l"/>
            <a:pathLst>
              <a:path h="970446" w="970446">
                <a:moveTo>
                  <a:pt x="0" y="0"/>
                </a:moveTo>
                <a:lnTo>
                  <a:pt x="970446" y="0"/>
                </a:lnTo>
                <a:lnTo>
                  <a:pt x="970446" y="970446"/>
                </a:lnTo>
                <a:lnTo>
                  <a:pt x="0" y="970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29625" y="6744742"/>
            <a:ext cx="878193" cy="879793"/>
          </a:xfrm>
          <a:custGeom>
            <a:avLst/>
            <a:gdLst/>
            <a:ahLst/>
            <a:cxnLst/>
            <a:rect r="r" b="b" t="t" l="l"/>
            <a:pathLst>
              <a:path h="879793" w="878193">
                <a:moveTo>
                  <a:pt x="0" y="0"/>
                </a:moveTo>
                <a:lnTo>
                  <a:pt x="878193" y="0"/>
                </a:lnTo>
                <a:lnTo>
                  <a:pt x="878193" y="879793"/>
                </a:lnTo>
                <a:lnTo>
                  <a:pt x="0" y="8797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09550" y="3240766"/>
            <a:ext cx="5480714" cy="1537640"/>
          </a:xfrm>
          <a:custGeom>
            <a:avLst/>
            <a:gdLst/>
            <a:ahLst/>
            <a:cxnLst/>
            <a:rect r="r" b="b" t="t" l="l"/>
            <a:pathLst>
              <a:path h="1537640" w="5480714">
                <a:moveTo>
                  <a:pt x="0" y="0"/>
                </a:moveTo>
                <a:lnTo>
                  <a:pt x="5480713" y="0"/>
                </a:lnTo>
                <a:lnTo>
                  <a:pt x="5480713" y="1537641"/>
                </a:lnTo>
                <a:lnTo>
                  <a:pt x="0" y="15376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10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309550" y="4871777"/>
            <a:ext cx="5480714" cy="1514995"/>
          </a:xfrm>
          <a:custGeom>
            <a:avLst/>
            <a:gdLst/>
            <a:ahLst/>
            <a:cxnLst/>
            <a:rect r="r" b="b" t="t" l="l"/>
            <a:pathLst>
              <a:path h="1514995" w="5480714">
                <a:moveTo>
                  <a:pt x="0" y="0"/>
                </a:moveTo>
                <a:lnTo>
                  <a:pt x="5480713" y="0"/>
                </a:lnTo>
                <a:lnTo>
                  <a:pt x="5480713" y="1514996"/>
                </a:lnTo>
                <a:lnTo>
                  <a:pt x="0" y="1514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559" r="0" b="-155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09550" y="6383921"/>
            <a:ext cx="3870272" cy="1268864"/>
          </a:xfrm>
          <a:custGeom>
            <a:avLst/>
            <a:gdLst/>
            <a:ahLst/>
            <a:cxnLst/>
            <a:rect r="r" b="b" t="t" l="l"/>
            <a:pathLst>
              <a:path h="1268864" w="3870272">
                <a:moveTo>
                  <a:pt x="0" y="0"/>
                </a:moveTo>
                <a:lnTo>
                  <a:pt x="3870272" y="0"/>
                </a:lnTo>
                <a:lnTo>
                  <a:pt x="3870272" y="1268864"/>
                </a:lnTo>
                <a:lnTo>
                  <a:pt x="0" y="12688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9955" r="0" b="-995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309550" y="7715188"/>
            <a:ext cx="5407320" cy="901803"/>
          </a:xfrm>
          <a:custGeom>
            <a:avLst/>
            <a:gdLst/>
            <a:ahLst/>
            <a:cxnLst/>
            <a:rect r="r" b="b" t="t" l="l"/>
            <a:pathLst>
              <a:path h="901803" w="5407320">
                <a:moveTo>
                  <a:pt x="0" y="0"/>
                </a:moveTo>
                <a:lnTo>
                  <a:pt x="5407320" y="0"/>
                </a:lnTo>
                <a:lnTo>
                  <a:pt x="5407320" y="901803"/>
                </a:lnTo>
                <a:lnTo>
                  <a:pt x="0" y="9018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280" t="0" r="-499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309550" y="8638089"/>
            <a:ext cx="5930769" cy="1240422"/>
          </a:xfrm>
          <a:custGeom>
            <a:avLst/>
            <a:gdLst/>
            <a:ahLst/>
            <a:cxnLst/>
            <a:rect r="r" b="b" t="t" l="l"/>
            <a:pathLst>
              <a:path h="1240422" w="5930769">
                <a:moveTo>
                  <a:pt x="0" y="0"/>
                </a:moveTo>
                <a:lnTo>
                  <a:pt x="5930769" y="0"/>
                </a:lnTo>
                <a:lnTo>
                  <a:pt x="5930769" y="1240422"/>
                </a:lnTo>
                <a:lnTo>
                  <a:pt x="0" y="1240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2544370"/>
            <a:ext cx="4708442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PRODUCT DIFFERENTIATION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09550" y="2544370"/>
            <a:ext cx="5149948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3786"/>
                </a:solidFill>
                <a:latin typeface="Oswald Bold"/>
                <a:ea typeface="Oswald Bold"/>
                <a:cs typeface="Oswald Bold"/>
                <a:sym typeface="Oswald Bold"/>
              </a:rPr>
              <a:t>MAJOR MARKET SHAREHOLDERS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3417994"/>
            <a:ext cx="560684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Affordable AI-powered analytics for businesses of all sizes.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68013" y="7266977"/>
            <a:ext cx="572821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Seamless integration with websites and SaaS tools.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4581297"/>
            <a:ext cx="622004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Automated insights reduce manual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effort.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5928298"/>
            <a:ext cx="555286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Freemium model to acquire and convert users.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68847" y="1057824"/>
            <a:ext cx="11818866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1C75FF"/>
                </a:solidFill>
                <a:latin typeface="Michroma"/>
                <a:ea typeface="Michroma"/>
                <a:cs typeface="Michroma"/>
                <a:sym typeface="Michroma"/>
              </a:rPr>
              <a:t>COMPETITOR ANALYSIS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2212026" y="-2221551"/>
            <a:ext cx="1487822" cy="5911874"/>
          </a:xfrm>
          <a:custGeom>
            <a:avLst/>
            <a:gdLst/>
            <a:ahLst/>
            <a:cxnLst/>
            <a:rect r="r" b="b" t="t" l="l"/>
            <a:pathLst>
              <a:path h="5911874" w="1487822">
                <a:moveTo>
                  <a:pt x="0" y="5911874"/>
                </a:moveTo>
                <a:lnTo>
                  <a:pt x="1487822" y="5911874"/>
                </a:lnTo>
                <a:lnTo>
                  <a:pt x="1487822" y="0"/>
                </a:lnTo>
                <a:lnTo>
                  <a:pt x="0" y="0"/>
                </a:lnTo>
                <a:lnTo>
                  <a:pt x="0" y="59118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4588152" y="6596677"/>
            <a:ext cx="1487822" cy="5911874"/>
          </a:xfrm>
          <a:custGeom>
            <a:avLst/>
            <a:gdLst/>
            <a:ahLst/>
            <a:cxnLst/>
            <a:rect r="r" b="b" t="t" l="l"/>
            <a:pathLst>
              <a:path h="5911874" w="1487822">
                <a:moveTo>
                  <a:pt x="1487822" y="0"/>
                </a:moveTo>
                <a:lnTo>
                  <a:pt x="0" y="0"/>
                </a:lnTo>
                <a:lnTo>
                  <a:pt x="0" y="5911874"/>
                </a:lnTo>
                <a:lnTo>
                  <a:pt x="1487822" y="5911874"/>
                </a:lnTo>
                <a:lnTo>
                  <a:pt x="14878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64234" y="8442267"/>
            <a:ext cx="2201644" cy="22016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E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576945" y="-356911"/>
            <a:ext cx="2201644" cy="22016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52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7410" y="3038916"/>
            <a:ext cx="419100" cy="419100"/>
            <a:chOff x="0" y="0"/>
            <a:chExt cx="110380" cy="110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380" cy="110380"/>
            </a:xfrm>
            <a:custGeom>
              <a:avLst/>
              <a:gdLst/>
              <a:ahLst/>
              <a:cxnLst/>
              <a:rect r="r" b="b" t="t" l="l"/>
              <a:pathLst>
                <a:path h="110380" w="110380">
                  <a:moveTo>
                    <a:pt x="0" y="0"/>
                  </a:moveTo>
                  <a:lnTo>
                    <a:pt x="110380" y="0"/>
                  </a:lnTo>
                  <a:lnTo>
                    <a:pt x="110380" y="110380"/>
                  </a:lnTo>
                  <a:lnTo>
                    <a:pt x="0" y="1103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0380" cy="14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5400000">
            <a:off x="8076399" y="-2251607"/>
            <a:ext cx="1487822" cy="5911874"/>
          </a:xfrm>
          <a:custGeom>
            <a:avLst/>
            <a:gdLst/>
            <a:ahLst/>
            <a:cxnLst/>
            <a:rect r="r" b="b" t="t" l="l"/>
            <a:pathLst>
              <a:path h="5911874" w="1487822">
                <a:moveTo>
                  <a:pt x="1487821" y="0"/>
                </a:moveTo>
                <a:lnTo>
                  <a:pt x="0" y="0"/>
                </a:lnTo>
                <a:lnTo>
                  <a:pt x="0" y="5911874"/>
                </a:lnTo>
                <a:lnTo>
                  <a:pt x="1487821" y="5911874"/>
                </a:lnTo>
                <a:lnTo>
                  <a:pt x="14878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5400000">
            <a:off x="8676278" y="6584326"/>
            <a:ext cx="1487822" cy="5911874"/>
          </a:xfrm>
          <a:custGeom>
            <a:avLst/>
            <a:gdLst/>
            <a:ahLst/>
            <a:cxnLst/>
            <a:rect r="r" b="b" t="t" l="l"/>
            <a:pathLst>
              <a:path h="5911874" w="1487822">
                <a:moveTo>
                  <a:pt x="0" y="5911874"/>
                </a:moveTo>
                <a:lnTo>
                  <a:pt x="1487822" y="5911874"/>
                </a:lnTo>
                <a:lnTo>
                  <a:pt x="1487822" y="0"/>
                </a:lnTo>
                <a:lnTo>
                  <a:pt x="0" y="0"/>
                </a:lnTo>
                <a:lnTo>
                  <a:pt x="0" y="59118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5289" y="3686056"/>
            <a:ext cx="16044011" cy="6297275"/>
          </a:xfrm>
          <a:custGeom>
            <a:avLst/>
            <a:gdLst/>
            <a:ahLst/>
            <a:cxnLst/>
            <a:rect r="r" b="b" t="t" l="l"/>
            <a:pathLst>
              <a:path h="6297275" w="16044011">
                <a:moveTo>
                  <a:pt x="0" y="0"/>
                </a:moveTo>
                <a:lnTo>
                  <a:pt x="16044011" y="0"/>
                </a:lnTo>
                <a:lnTo>
                  <a:pt x="16044011" y="6297275"/>
                </a:lnTo>
                <a:lnTo>
                  <a:pt x="0" y="629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68994" y="2981766"/>
            <a:ext cx="61717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GO-TO-MARKET PLAN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37" y="1759008"/>
            <a:ext cx="12281761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MARKETING   STRATEGY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776052" y="1868030"/>
            <a:ext cx="1780218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441464" y="2337757"/>
            <a:ext cx="5668889" cy="5836694"/>
          </a:xfrm>
          <a:custGeom>
            <a:avLst/>
            <a:gdLst/>
            <a:ahLst/>
            <a:cxnLst/>
            <a:rect r="r" b="b" t="t" l="l"/>
            <a:pathLst>
              <a:path h="5836694" w="5668889">
                <a:moveTo>
                  <a:pt x="0" y="0"/>
                </a:moveTo>
                <a:lnTo>
                  <a:pt x="5668888" y="0"/>
                </a:lnTo>
                <a:lnTo>
                  <a:pt x="5668888" y="5836694"/>
                </a:lnTo>
                <a:lnTo>
                  <a:pt x="0" y="583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9557" y="2337757"/>
            <a:ext cx="6274249" cy="6023279"/>
          </a:xfrm>
          <a:custGeom>
            <a:avLst/>
            <a:gdLst/>
            <a:ahLst/>
            <a:cxnLst/>
            <a:rect r="r" b="b" t="t" l="l"/>
            <a:pathLst>
              <a:path h="6023279" w="6274249">
                <a:moveTo>
                  <a:pt x="0" y="0"/>
                </a:moveTo>
                <a:lnTo>
                  <a:pt x="6274249" y="0"/>
                </a:lnTo>
                <a:lnTo>
                  <a:pt x="6274249" y="6023279"/>
                </a:lnTo>
                <a:lnTo>
                  <a:pt x="0" y="602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4100" y="548579"/>
            <a:ext cx="8374594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SALES   STARTEGY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677" y="3376487"/>
            <a:ext cx="92600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F4B158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9192" y="2241405"/>
            <a:ext cx="6328923" cy="217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22A1E2"/>
                </a:solidFill>
                <a:latin typeface="Mont Bold"/>
                <a:ea typeface="Mont Bold"/>
                <a:cs typeface="Mont Bold"/>
                <a:sym typeface="Mont Bold"/>
              </a:rPr>
              <a:t>Trial Version </a:t>
            </a:r>
            <a:r>
              <a:rPr lang="en-US" sz="20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 - </a:t>
            </a: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Generate leads, customer awareness, acquisition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22A1E2"/>
                </a:solidFill>
                <a:latin typeface="Mont Bold"/>
                <a:ea typeface="Mont Bold"/>
                <a:cs typeface="Mont Bold"/>
                <a:sym typeface="Mont Bold"/>
              </a:rPr>
              <a:t>Sales tactics </a:t>
            </a: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- run LinkedIn &amp; SEO campaigns, Capture leads via website forms &amp;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community groups.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677" y="6016035"/>
            <a:ext cx="92600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F4B158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9192" y="4880953"/>
            <a:ext cx="6328923" cy="217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22A1E2"/>
                </a:solidFill>
                <a:latin typeface="Mont Bold"/>
                <a:ea typeface="Mont Bold"/>
                <a:cs typeface="Mont Bold"/>
                <a:sym typeface="Mont Bold"/>
              </a:rPr>
              <a:t>Pro Version</a:t>
            </a:r>
            <a:r>
              <a:rPr lang="en-US" sz="20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- convert small-medium businesses, mass adoption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b="true" sz="2000">
                <a:solidFill>
                  <a:srgbClr val="22A1E2"/>
                </a:solidFill>
                <a:latin typeface="Mont Bold"/>
                <a:ea typeface="Mont Bold"/>
                <a:cs typeface="Mont Bold"/>
                <a:sym typeface="Mont Bold"/>
              </a:rPr>
              <a:t>Sales tactics</a:t>
            </a:r>
            <a:r>
              <a:rPr lang="en-US" b="true" sz="2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- automated email sequences to nurture leads, offer limited-time discounts to convert free users.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677" y="8618179"/>
            <a:ext cx="926006" cy="8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F4B158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19192" y="7483072"/>
            <a:ext cx="7137079" cy="253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22A1E2"/>
                </a:solidFill>
                <a:latin typeface="Mont Bold"/>
                <a:ea typeface="Mont Bold"/>
                <a:cs typeface="Mont Bold"/>
                <a:sym typeface="Mont Bold"/>
              </a:rPr>
              <a:t>Enterprise Version </a:t>
            </a: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- direct sales for high-value clients. premium sales &amp; expansion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b="true" sz="2000">
                <a:solidFill>
                  <a:srgbClr val="22A1E2"/>
                </a:solidFill>
                <a:latin typeface="Mont Bold"/>
                <a:ea typeface="Mont Bold"/>
                <a:cs typeface="Mont Bold"/>
                <a:sym typeface="Mont Bold"/>
              </a:rPr>
              <a:t>Sales tactics </a:t>
            </a:r>
            <a:r>
              <a:rPr lang="en-US" sz="2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- cold outreach to decision-makers (LinkedIn, email), webinars &amp; case studies to showcase ROI, offer custom pricing &amp; integrations for large clients.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75" y="892313"/>
            <a:ext cx="17306156" cy="9076332"/>
            <a:chOff x="0" y="0"/>
            <a:chExt cx="4386636" cy="2300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636" cy="2300601"/>
            </a:xfrm>
            <a:custGeom>
              <a:avLst/>
              <a:gdLst/>
              <a:ahLst/>
              <a:cxnLst/>
              <a:rect r="r" b="b" t="t" l="l"/>
              <a:pathLst>
                <a:path h="2300601" w="4386636">
                  <a:moveTo>
                    <a:pt x="0" y="0"/>
                  </a:moveTo>
                  <a:lnTo>
                    <a:pt x="4386636" y="0"/>
                  </a:lnTo>
                  <a:lnTo>
                    <a:pt x="4386636" y="2300601"/>
                  </a:lnTo>
                  <a:lnTo>
                    <a:pt x="0" y="2300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86636" cy="2338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21710" y="2646464"/>
            <a:ext cx="16286086" cy="61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3156" b="true">
                <a:solidFill>
                  <a:srgbClr val="22A1E2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Funding Requirement:</a:t>
            </a:r>
            <a:r>
              <a:rPr lang="en-US" sz="3156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₹2.42 Cr (Seed Round for MVP &amp; Marketing).</a:t>
            </a:r>
          </a:p>
          <a:p>
            <a:pPr algn="l">
              <a:lnSpc>
                <a:spcPts val="4419"/>
              </a:lnSpc>
            </a:pPr>
          </a:p>
          <a:p>
            <a:pPr algn="l">
              <a:lnSpc>
                <a:spcPts val="4419"/>
              </a:lnSpc>
            </a:pPr>
            <a:r>
              <a:rPr lang="en-US" sz="3156" b="true">
                <a:solidFill>
                  <a:srgbClr val="22A1E2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ESTIMATED COST</a:t>
            </a:r>
            <a:r>
              <a:rPr lang="en-US" sz="3156">
                <a:solidFill>
                  <a:srgbClr val="22A1E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    </a:t>
            </a:r>
            <a:r>
              <a:rPr lang="en-US" sz="315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</a:t>
            </a:r>
          </a:p>
          <a:p>
            <a:pPr algn="l"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Technology &amp; Infrastructure: ₹48.4L     </a:t>
            </a:r>
          </a:p>
          <a:p>
            <a:pPr algn="l"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Product Development: ₹72.6L             </a:t>
            </a:r>
            <a:r>
              <a:rPr lang="en-US" sz="3156" b="true">
                <a:solidFill>
                  <a:srgbClr val="22A1E2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REVENUE PROJECTION(Years 1-3):</a:t>
            </a:r>
          </a:p>
          <a:p>
            <a:pPr algn="l"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Operations &amp; Staffing: ₹60.5L</a:t>
            </a:r>
          </a:p>
          <a:p>
            <a:pPr algn="l"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Marketing &amp; Growth: ₹60.5L</a:t>
            </a:r>
          </a:p>
          <a:p>
            <a:pPr algn="l">
              <a:lnSpc>
                <a:spcPts val="4419"/>
              </a:lnSpc>
            </a:pPr>
          </a:p>
          <a:p>
            <a:pPr algn="l">
              <a:lnSpc>
                <a:spcPts val="4419"/>
              </a:lnSpc>
            </a:pPr>
          </a:p>
          <a:p>
            <a:pPr algn="l">
              <a:lnSpc>
                <a:spcPts val="4419"/>
              </a:lnSpc>
            </a:pPr>
          </a:p>
          <a:p>
            <a:pPr algn="l">
              <a:lnSpc>
                <a:spcPts val="44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77923" y="5519595"/>
            <a:ext cx="5627077" cy="4114800"/>
          </a:xfrm>
          <a:custGeom>
            <a:avLst/>
            <a:gdLst/>
            <a:ahLst/>
            <a:cxnLst/>
            <a:rect r="r" b="b" t="t" l="l"/>
            <a:pathLst>
              <a:path h="4114800" w="5627077">
                <a:moveTo>
                  <a:pt x="0" y="0"/>
                </a:moveTo>
                <a:lnTo>
                  <a:pt x="5627077" y="0"/>
                </a:lnTo>
                <a:lnTo>
                  <a:pt x="56270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36129" y="5907352"/>
            <a:ext cx="9549250" cy="3339285"/>
          </a:xfrm>
          <a:custGeom>
            <a:avLst/>
            <a:gdLst/>
            <a:ahLst/>
            <a:cxnLst/>
            <a:rect r="r" b="b" t="t" l="l"/>
            <a:pathLst>
              <a:path h="3339285" w="9549250">
                <a:moveTo>
                  <a:pt x="0" y="0"/>
                </a:moveTo>
                <a:lnTo>
                  <a:pt x="9549250" y="0"/>
                </a:lnTo>
                <a:lnTo>
                  <a:pt x="9549250" y="3339285"/>
                </a:lnTo>
                <a:lnTo>
                  <a:pt x="0" y="333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1" r="-130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41275" y="1318255"/>
            <a:ext cx="13405449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FINANCIALS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75" y="892313"/>
            <a:ext cx="17306156" cy="9076332"/>
            <a:chOff x="0" y="0"/>
            <a:chExt cx="4386636" cy="2300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6636" cy="2300601"/>
            </a:xfrm>
            <a:custGeom>
              <a:avLst/>
              <a:gdLst/>
              <a:ahLst/>
              <a:cxnLst/>
              <a:rect r="r" b="b" t="t" l="l"/>
              <a:pathLst>
                <a:path h="2300601" w="4386636">
                  <a:moveTo>
                    <a:pt x="0" y="0"/>
                  </a:moveTo>
                  <a:lnTo>
                    <a:pt x="4386636" y="0"/>
                  </a:lnTo>
                  <a:lnTo>
                    <a:pt x="4386636" y="2300601"/>
                  </a:lnTo>
                  <a:lnTo>
                    <a:pt x="0" y="2300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86636" cy="2338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8243" y="2386861"/>
            <a:ext cx="15293020" cy="2258679"/>
          </a:xfrm>
          <a:custGeom>
            <a:avLst/>
            <a:gdLst/>
            <a:ahLst/>
            <a:cxnLst/>
            <a:rect r="r" b="b" t="t" l="l"/>
            <a:pathLst>
              <a:path h="2258679" w="15293020">
                <a:moveTo>
                  <a:pt x="0" y="0"/>
                </a:moveTo>
                <a:lnTo>
                  <a:pt x="15293020" y="0"/>
                </a:lnTo>
                <a:lnTo>
                  <a:pt x="15293020" y="2258679"/>
                </a:lnTo>
                <a:lnTo>
                  <a:pt x="0" y="22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3" t="0" r="-4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14123" y="5260480"/>
            <a:ext cx="11301259" cy="3997820"/>
          </a:xfrm>
          <a:custGeom>
            <a:avLst/>
            <a:gdLst/>
            <a:ahLst/>
            <a:cxnLst/>
            <a:rect r="r" b="b" t="t" l="l"/>
            <a:pathLst>
              <a:path h="3997820" w="11301259">
                <a:moveTo>
                  <a:pt x="0" y="0"/>
                </a:moveTo>
                <a:lnTo>
                  <a:pt x="11301259" y="0"/>
                </a:lnTo>
                <a:lnTo>
                  <a:pt x="11301259" y="3997820"/>
                </a:lnTo>
                <a:lnTo>
                  <a:pt x="0" y="399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41275" y="1318255"/>
            <a:ext cx="13405449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PRODUCT OVERVIEW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888645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50981" y="5739116"/>
            <a:ext cx="3538728" cy="4114800"/>
          </a:xfrm>
          <a:custGeom>
            <a:avLst/>
            <a:gdLst/>
            <a:ahLst/>
            <a:cxnLst/>
            <a:rect r="r" b="b" t="t" l="l"/>
            <a:pathLst>
              <a:path h="4114800" w="3538728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6841" y="3314659"/>
            <a:ext cx="14949415" cy="84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800" spc="1224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20 hours of reviews reading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99293" y="1196410"/>
            <a:ext cx="3363574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80"/>
              </a:lnSpc>
              <a:spcBef>
                <a:spcPct val="0"/>
              </a:spcBef>
            </a:pPr>
            <a:r>
              <a:rPr lang="en-US" sz="62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SAVE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6841" y="4806726"/>
            <a:ext cx="14949415" cy="84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800" spc="1224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100 hours of feedback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841" y="6297668"/>
            <a:ext cx="14949415" cy="172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800" spc="1224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10 hours of creating user stories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6465" y="1882142"/>
            <a:ext cx="16251857" cy="80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https://www.kraftful.com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https://loquacious-profiterole-fde789.netlify.app/   https://bolt.new/~/sb1-caqor1s4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https://www.surveymonkey.com https://www.hotjar.com https://www.zendesk.com/in/contact/ 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https://www.medallia.com/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https://www.qualtrics.com/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https://www.xm.com/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https://myhr.peoplestrong.com/sessionTimeout.jsf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https://www.keka.com/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https://www.softwaresuggest.com/survaider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https://www.zoho.com/desk/login.html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https://www.ibm.com/think/topics/artificial-intelligence-business-use-cases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https://www.capterra.com/p/174908/Survaider/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https://www.techtarget.com/searchenterpriseai/tip/9-top-applications-of-artificial-intelligence-in-business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https://www.kellton.com/kellton-tech-blog/how-ai-and-ml-will-shift-digital-customer-experience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https://www.kraftful.com/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https://olvy.co/customers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https://www.launchnotes.com/blog/top-product-feedback-tools-every-product-manager-should-consider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https://userpilot.com/blog/product-feedback-management/ </a:t>
            </a:r>
          </a:p>
          <a:p>
            <a:pPr algn="l">
              <a:lnSpc>
                <a:spcPts val="2520"/>
              </a:lnSpc>
            </a:pPr>
            <a:r>
              <a:rPr lang="en-US" sz="1800" spc="459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https://www.reverselogix.com/industry-updates/7-reasons-why-customers-return-products/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04583" y="766373"/>
            <a:ext cx="5813931" cy="7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SOURCES</a:t>
            </a:r>
          </a:p>
        </p:txBody>
      </p:sp>
      <p:sp>
        <p:nvSpPr>
          <p:cNvPr name="AutoShape 4" id="4"/>
          <p:cNvSpPr/>
          <p:nvPr/>
        </p:nvSpPr>
        <p:spPr>
          <a:xfrm>
            <a:off x="5765428" y="974739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75" y="892313"/>
            <a:ext cx="16864650" cy="8502375"/>
            <a:chOff x="0" y="0"/>
            <a:chExt cx="4274726" cy="2155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55119"/>
            </a:xfrm>
            <a:custGeom>
              <a:avLst/>
              <a:gdLst/>
              <a:ahLst/>
              <a:cxnLst/>
              <a:rect r="r" b="b" t="t" l="l"/>
              <a:pathLst>
                <a:path h="215511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55119"/>
                  </a:lnTo>
                  <a:lnTo>
                    <a:pt x="0" y="2155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9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02647" y="2483674"/>
            <a:ext cx="12675520" cy="221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3"/>
              </a:lnSpc>
            </a:pPr>
            <a:r>
              <a:rPr lang="en-US" b="true" sz="12523">
                <a:solidFill>
                  <a:srgbClr val="41B8D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2647" y="4804642"/>
            <a:ext cx="11882706" cy="148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6"/>
              </a:lnSpc>
            </a:pPr>
            <a:r>
              <a:rPr lang="en-US" sz="423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Suprabha Kumari</a:t>
            </a:r>
          </a:p>
          <a:p>
            <a:pPr algn="ctr">
              <a:lnSpc>
                <a:spcPts val="5926"/>
              </a:lnSpc>
            </a:pPr>
            <a:r>
              <a:rPr lang="en-US" sz="423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2024PGX154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04775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4527" y="1596731"/>
            <a:ext cx="10733409" cy="6138374"/>
          </a:xfrm>
          <a:custGeom>
            <a:avLst/>
            <a:gdLst/>
            <a:ahLst/>
            <a:cxnLst/>
            <a:rect r="r" b="b" t="t" l="l"/>
            <a:pathLst>
              <a:path h="6138374" w="10733409">
                <a:moveTo>
                  <a:pt x="0" y="0"/>
                </a:moveTo>
                <a:lnTo>
                  <a:pt x="10733409" y="0"/>
                </a:lnTo>
                <a:lnTo>
                  <a:pt x="10733409" y="6138374"/>
                </a:lnTo>
                <a:lnTo>
                  <a:pt x="0" y="613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3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78" y="2656516"/>
            <a:ext cx="10733409" cy="2987192"/>
          </a:xfrm>
          <a:custGeom>
            <a:avLst/>
            <a:gdLst/>
            <a:ahLst/>
            <a:cxnLst/>
            <a:rect r="r" b="b" t="t" l="l"/>
            <a:pathLst>
              <a:path h="2987192" w="10733409">
                <a:moveTo>
                  <a:pt x="0" y="0"/>
                </a:moveTo>
                <a:lnTo>
                  <a:pt x="10733409" y="0"/>
                </a:lnTo>
                <a:lnTo>
                  <a:pt x="10733409" y="2987192"/>
                </a:lnTo>
                <a:lnTo>
                  <a:pt x="0" y="298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755" r="0" b="-14978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078" y="8792380"/>
            <a:ext cx="17111222" cy="1313635"/>
          </a:xfrm>
          <a:custGeom>
            <a:avLst/>
            <a:gdLst/>
            <a:ahLst/>
            <a:cxnLst/>
            <a:rect r="r" b="b" t="t" l="l"/>
            <a:pathLst>
              <a:path h="1313635" w="17111222">
                <a:moveTo>
                  <a:pt x="0" y="0"/>
                </a:moveTo>
                <a:lnTo>
                  <a:pt x="17111222" y="0"/>
                </a:lnTo>
                <a:lnTo>
                  <a:pt x="17111222" y="1313634"/>
                </a:lnTo>
                <a:lnTo>
                  <a:pt x="0" y="131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" t="0" r="-1649" b="-3087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27" y="5143500"/>
            <a:ext cx="10733409" cy="3648880"/>
          </a:xfrm>
          <a:custGeom>
            <a:avLst/>
            <a:gdLst/>
            <a:ahLst/>
            <a:cxnLst/>
            <a:rect r="r" b="b" t="t" l="l"/>
            <a:pathLst>
              <a:path h="3648880" w="10733409">
                <a:moveTo>
                  <a:pt x="0" y="0"/>
                </a:moveTo>
                <a:lnTo>
                  <a:pt x="10733409" y="0"/>
                </a:lnTo>
                <a:lnTo>
                  <a:pt x="10733409" y="3648880"/>
                </a:lnTo>
                <a:lnTo>
                  <a:pt x="0" y="364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569" t="0" r="-5194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80931" y="2380730"/>
            <a:ext cx="13156739" cy="685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6907" indent="-348454" lvl="1">
              <a:lnSpc>
                <a:spcPts val="4519"/>
              </a:lnSpc>
              <a:buFont typeface="Arial"/>
              <a:buChar char="•"/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Many companies struggle to 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analyze and act on customer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feedback effectively.</a:t>
            </a:r>
          </a:p>
          <a:p>
            <a:pPr algn="l" marL="696907" indent="-348454" lvl="1">
              <a:lnSpc>
                <a:spcPts val="4519"/>
              </a:lnSpc>
              <a:buFont typeface="Arial"/>
              <a:buChar char="•"/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InsightLens bridges this gap by 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providing automated feedback 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analysis.</a:t>
            </a:r>
          </a:p>
          <a:p>
            <a:pPr algn="l">
              <a:lnSpc>
                <a:spcPts val="4519"/>
              </a:lnSpc>
            </a:pPr>
          </a:p>
          <a:p>
            <a:pPr algn="l" marL="696907" indent="-348454" lvl="1">
              <a:lnSpc>
                <a:spcPts val="4519"/>
              </a:lnSpc>
              <a:buFont typeface="Arial"/>
              <a:buChar char="•"/>
            </a:pPr>
            <a:r>
              <a:rPr lang="en-US" b="true" sz="322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Goal</a:t>
            </a: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Help businesses enhance 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</a:t>
            </a: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user experience through 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simplifed understanding of their</a:t>
            </a:r>
          </a:p>
          <a:p>
            <a:pPr algn="l">
              <a:lnSpc>
                <a:spcPts val="4519"/>
              </a:lnSpc>
            </a:pPr>
            <a:r>
              <a:rPr lang="en-US" sz="322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customers voices.</a:t>
            </a:r>
          </a:p>
          <a:p>
            <a:pPr algn="l">
              <a:lnSpc>
                <a:spcPts val="45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01983" y="209831"/>
            <a:ext cx="10884034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IDEA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038" y="6282572"/>
            <a:ext cx="4101847" cy="4004428"/>
          </a:xfrm>
          <a:custGeom>
            <a:avLst/>
            <a:gdLst/>
            <a:ahLst/>
            <a:cxnLst/>
            <a:rect r="r" b="b" t="t" l="l"/>
            <a:pathLst>
              <a:path h="4004428" w="4101847">
                <a:moveTo>
                  <a:pt x="0" y="0"/>
                </a:moveTo>
                <a:lnTo>
                  <a:pt x="4101847" y="0"/>
                </a:lnTo>
                <a:lnTo>
                  <a:pt x="4101847" y="4004428"/>
                </a:lnTo>
                <a:lnTo>
                  <a:pt x="0" y="400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71458" y="942975"/>
            <a:ext cx="5945085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2026" y="2598137"/>
            <a:ext cx="13921059" cy="50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571" indent="-344785" lvl="1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InsightLens can help product managers save time reading </a:t>
            </a:r>
            <a:r>
              <a:rPr lang="en-US" sz="319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survey results.</a:t>
            </a:r>
          </a:p>
          <a:p>
            <a:pPr algn="l" marL="689571" indent="-344785" lvl="1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</a:t>
            </a:r>
            <a:r>
              <a:rPr lang="en-US" sz="319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 AI integrated tool that will read, analyze and present critical information from the survey results in a structured, categorized manner. </a:t>
            </a:r>
          </a:p>
          <a:p>
            <a:pPr algn="l" marL="689571" indent="-344785" lvl="1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product will also help to generate user stories when integrated with project management softwares like Jira and Mastercraft DevPlus.</a:t>
            </a:r>
          </a:p>
          <a:p>
            <a:pPr algn="l">
              <a:lnSpc>
                <a:spcPts val="447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75" y="892313"/>
            <a:ext cx="16864650" cy="8502375"/>
            <a:chOff x="0" y="0"/>
            <a:chExt cx="4274726" cy="2155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55119"/>
            </a:xfrm>
            <a:custGeom>
              <a:avLst/>
              <a:gdLst/>
              <a:ahLst/>
              <a:cxnLst/>
              <a:rect r="r" b="b" t="t" l="l"/>
              <a:pathLst>
                <a:path h="215511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55119"/>
                  </a:lnTo>
                  <a:lnTo>
                    <a:pt x="0" y="2155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9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75789" y="1843357"/>
            <a:ext cx="13038413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COMPANY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4536" y="3575685"/>
            <a:ext cx="2241243" cy="206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84"/>
              </a:lnSpc>
            </a:pPr>
            <a:r>
              <a:rPr lang="en-US" sz="11703" b="true">
                <a:solidFill>
                  <a:srgbClr val="41B8D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387054"/>
            <a:ext cx="2470270" cy="2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700" b="true">
                <a:solidFill>
                  <a:srgbClr val="41B8D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5509" y="6483155"/>
            <a:ext cx="2470270" cy="2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700" b="true">
                <a:solidFill>
                  <a:srgbClr val="41B8D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9129" y="3713607"/>
            <a:ext cx="4221521" cy="56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8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9129" y="4306669"/>
            <a:ext cx="3930793" cy="162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Growing need for customer sentiment analysis.</a:t>
            </a:r>
          </a:p>
          <a:p>
            <a:pPr algn="l">
              <a:lnSpc>
                <a:spcPts val="328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728778"/>
            <a:ext cx="2470270" cy="2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700" b="true">
                <a:solidFill>
                  <a:srgbClr val="41B8D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46722" y="3713607"/>
            <a:ext cx="3676107" cy="56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8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6722" y="4328134"/>
            <a:ext cx="5512578" cy="203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Saas based digital product InsightLens intened to help businesses understand their customers better through </a:t>
            </a:r>
            <a:r>
              <a:rPr lang="en-US" sz="234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continuous feedback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9129" y="6976453"/>
            <a:ext cx="3676107" cy="56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8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8095" y="6976453"/>
            <a:ext cx="3676107" cy="56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8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6722" y="7579934"/>
            <a:ext cx="4384802" cy="121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Transform feedback into actionable improvements instantly.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89129" y="7579934"/>
            <a:ext cx="3930793" cy="121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Empower businesses with structured customer insights.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1700" y="7593703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0"/>
                </a:moveTo>
                <a:lnTo>
                  <a:pt x="7315200" y="0"/>
                </a:lnTo>
                <a:lnTo>
                  <a:pt x="7315200" y="3883706"/>
                </a:lnTo>
                <a:lnTo>
                  <a:pt x="0" y="3883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5006947" cy="4114800"/>
          </a:xfrm>
          <a:custGeom>
            <a:avLst/>
            <a:gdLst/>
            <a:ahLst/>
            <a:cxnLst/>
            <a:rect r="r" b="b" t="t" l="l"/>
            <a:pathLst>
              <a:path h="4114800" w="5006947">
                <a:moveTo>
                  <a:pt x="0" y="0"/>
                </a:moveTo>
                <a:lnTo>
                  <a:pt x="5006947" y="0"/>
                </a:lnTo>
                <a:lnTo>
                  <a:pt x="5006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823556"/>
            <a:ext cx="6792467" cy="1703158"/>
          </a:xfrm>
          <a:custGeom>
            <a:avLst/>
            <a:gdLst/>
            <a:ahLst/>
            <a:cxnLst/>
            <a:rect r="r" b="b" t="t" l="l"/>
            <a:pathLst>
              <a:path h="1703158" w="6792467">
                <a:moveTo>
                  <a:pt x="0" y="0"/>
                </a:moveTo>
                <a:lnTo>
                  <a:pt x="6792467" y="0"/>
                </a:lnTo>
                <a:lnTo>
                  <a:pt x="6792467" y="1703157"/>
                </a:lnTo>
                <a:lnTo>
                  <a:pt x="0" y="1703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96" r="0" b="-25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3894" y="942975"/>
            <a:ext cx="12610739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MARKET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8636" y="2537806"/>
            <a:ext cx="10664319" cy="596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862" indent="-302931" lvl="1">
              <a:lnSpc>
                <a:spcPts val="3928"/>
              </a:lnSpc>
              <a:buFont typeface="Arial"/>
              <a:buChar char="•"/>
            </a:pPr>
            <a:r>
              <a:rPr lang="en-US" b="true" sz="2806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Industry</a:t>
            </a: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Growing demand for smart feedback </a:t>
            </a:r>
          </a:p>
          <a:p>
            <a:pPr algn="l">
              <a:lnSpc>
                <a:spcPts val="3928"/>
              </a:lnSpc>
            </a:pP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analytic tool (17.5% CAGR).</a:t>
            </a:r>
          </a:p>
          <a:p>
            <a:pPr algn="l" marL="605862" indent="-302931" lvl="1">
              <a:lnSpc>
                <a:spcPts val="3928"/>
              </a:lnSpc>
              <a:buFont typeface="Arial"/>
              <a:buChar char="•"/>
            </a:pPr>
            <a:r>
              <a:rPr lang="en-US" b="true" sz="2806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Market Segments:</a:t>
            </a:r>
          </a:p>
          <a:p>
            <a:pPr algn="l" marL="1211724" indent="-403908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E-commerce &amp; Retail: Improve product offerings.</a:t>
            </a:r>
          </a:p>
          <a:p>
            <a:pPr algn="l" marL="1211724" indent="-403908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SaaS &amp; Tech Startups: Optimize digital experiences.</a:t>
            </a:r>
          </a:p>
          <a:p>
            <a:pPr algn="l" marL="1211724" indent="-403908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Service-Based Businesses: Enhance customer </a:t>
            </a:r>
          </a:p>
          <a:p>
            <a:pPr algn="l">
              <a:lnSpc>
                <a:spcPts val="3928"/>
              </a:lnSpc>
            </a:pP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</a:t>
            </a: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service.</a:t>
            </a:r>
          </a:p>
          <a:p>
            <a:pPr algn="l" marL="1211724" indent="-403908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Enterprise Corporations: Data-driven customer retention.</a:t>
            </a:r>
          </a:p>
          <a:p>
            <a:pPr algn="l" marL="605862" indent="-302931" lvl="1">
              <a:lnSpc>
                <a:spcPts val="3928"/>
              </a:lnSpc>
              <a:buFont typeface="Arial"/>
              <a:buChar char="•"/>
            </a:pPr>
            <a:r>
              <a:rPr lang="en-US" b="true" sz="2806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Market Opportunity</a:t>
            </a:r>
            <a:r>
              <a:rPr lang="en-US" sz="280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Indian market estimated at ₹5000+ Cr (2023) with 22% CAGR.</a:t>
            </a:r>
          </a:p>
          <a:p>
            <a:pPr algn="l">
              <a:lnSpc>
                <a:spcPts val="392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41760" y="2055313"/>
            <a:ext cx="12610739" cy="53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TAM: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5508" y="3751743"/>
            <a:ext cx="2918634" cy="2904041"/>
          </a:xfrm>
          <a:custGeom>
            <a:avLst/>
            <a:gdLst/>
            <a:ahLst/>
            <a:cxnLst/>
            <a:rect r="r" b="b" t="t" l="l"/>
            <a:pathLst>
              <a:path h="2904041" w="2918634">
                <a:moveTo>
                  <a:pt x="0" y="0"/>
                </a:moveTo>
                <a:lnTo>
                  <a:pt x="2918634" y="0"/>
                </a:lnTo>
                <a:lnTo>
                  <a:pt x="2918634" y="2904041"/>
                </a:lnTo>
                <a:lnTo>
                  <a:pt x="0" y="2904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73200" y="314636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82291" y="280089"/>
            <a:ext cx="14323417" cy="9847349"/>
          </a:xfrm>
          <a:custGeom>
            <a:avLst/>
            <a:gdLst/>
            <a:ahLst/>
            <a:cxnLst/>
            <a:rect r="r" b="b" t="t" l="l"/>
            <a:pathLst>
              <a:path h="9847349" w="14323417">
                <a:moveTo>
                  <a:pt x="0" y="0"/>
                </a:moveTo>
                <a:lnTo>
                  <a:pt x="14323418" y="0"/>
                </a:lnTo>
                <a:lnTo>
                  <a:pt x="14323418" y="9847349"/>
                </a:lnTo>
                <a:lnTo>
                  <a:pt x="0" y="9847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6741" y="1134813"/>
            <a:ext cx="6280997" cy="320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AI-powered sentiment </a:t>
            </a: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analysis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Feedback categorization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Competitive pricing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SaaS integration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Automated recommendations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Scalable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9604" y="6690816"/>
            <a:ext cx="6696104" cy="266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Competition form Qualtrics,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Medallia and other players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Risk of technology obsolescence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privacy &amp; security concerns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Price wars from large competitors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6741" y="6424104"/>
            <a:ext cx="6280997" cy="320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Growing CX &amp; SaaS industry     (17.5% CAGR)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demand for AI driven tools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Rapid digitalization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Government support for startups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Emerging market 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6034" y="1134813"/>
            <a:ext cx="5924071" cy="320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Market awareness challenges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product development cost 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Expensive technology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Customer trust in the initial phase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Strong customer support requirement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3148" y="623884"/>
            <a:ext cx="13642019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BUSINESS MODEL</a:t>
            </a:r>
          </a:p>
        </p:txBody>
      </p:sp>
      <p:sp>
        <p:nvSpPr>
          <p:cNvPr name="AutoShape 3" id="3"/>
          <p:cNvSpPr/>
          <p:nvPr/>
        </p:nvSpPr>
        <p:spPr>
          <a:xfrm>
            <a:off x="6168555" y="852679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65226" y="2822611"/>
            <a:ext cx="4592606" cy="5609290"/>
          </a:xfrm>
          <a:custGeom>
            <a:avLst/>
            <a:gdLst/>
            <a:ahLst/>
            <a:cxnLst/>
            <a:rect r="r" b="b" t="t" l="l"/>
            <a:pathLst>
              <a:path h="5609290" w="4592606">
                <a:moveTo>
                  <a:pt x="0" y="0"/>
                </a:moveTo>
                <a:lnTo>
                  <a:pt x="4592606" y="0"/>
                </a:lnTo>
                <a:lnTo>
                  <a:pt x="4592606" y="5609290"/>
                </a:lnTo>
                <a:lnTo>
                  <a:pt x="0" y="560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406693" y="5076"/>
            <a:ext cx="3215858" cy="6301006"/>
            <a:chOff x="0" y="0"/>
            <a:chExt cx="660400" cy="12939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293958"/>
            </a:xfrm>
            <a:custGeom>
              <a:avLst/>
              <a:gdLst/>
              <a:ahLst/>
              <a:cxnLst/>
              <a:rect r="r" b="b" t="t" l="l"/>
              <a:pathLst>
                <a:path h="129395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9190"/>
                  </a:cubicBezTo>
                  <a:lnTo>
                    <a:pt x="660400" y="1293958"/>
                  </a:lnTo>
                  <a:lnTo>
                    <a:pt x="0" y="1293958"/>
                  </a:lnTo>
                  <a:lnTo>
                    <a:pt x="0" y="3398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8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120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397355" y="2569348"/>
            <a:ext cx="6301006" cy="110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b="true" sz="3093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Trial Version 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b="true" sz="3093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Free for 30 days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410123" y="4499868"/>
            <a:ext cx="3215858" cy="6301006"/>
            <a:chOff x="0" y="0"/>
            <a:chExt cx="660400" cy="1293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1293958"/>
            </a:xfrm>
            <a:custGeom>
              <a:avLst/>
              <a:gdLst/>
              <a:ahLst/>
              <a:cxnLst/>
              <a:rect r="r" b="b" t="t" l="l"/>
              <a:pathLst>
                <a:path h="129395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9190"/>
                  </a:cubicBezTo>
                  <a:lnTo>
                    <a:pt x="660400" y="1293958"/>
                  </a:lnTo>
                  <a:lnTo>
                    <a:pt x="0" y="1293958"/>
                  </a:lnTo>
                  <a:lnTo>
                    <a:pt x="0" y="3398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8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8900"/>
              <a:ext cx="660400" cy="120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32452" y="7081919"/>
            <a:ext cx="6301006" cy="110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  <a:spcBef>
                <a:spcPct val="0"/>
              </a:spcBef>
            </a:pPr>
            <a:r>
              <a:rPr lang="en-US" b="true" sz="30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Pro Version </a:t>
            </a:r>
          </a:p>
          <a:p>
            <a:pPr algn="ctr">
              <a:lnSpc>
                <a:spcPts val="4326"/>
              </a:lnSpc>
              <a:spcBef>
                <a:spcPct val="0"/>
              </a:spcBef>
            </a:pPr>
            <a:r>
              <a:rPr lang="en-US" b="true" sz="30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₹2,000-₹5,000/month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3529568" y="1939366"/>
            <a:ext cx="3215858" cy="6301006"/>
            <a:chOff x="0" y="0"/>
            <a:chExt cx="660400" cy="12939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1293958"/>
            </a:xfrm>
            <a:custGeom>
              <a:avLst/>
              <a:gdLst/>
              <a:ahLst/>
              <a:cxnLst/>
              <a:rect r="r" b="b" t="t" l="l"/>
              <a:pathLst>
                <a:path h="129395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9190"/>
                  </a:cubicBezTo>
                  <a:lnTo>
                    <a:pt x="660400" y="1293958"/>
                  </a:lnTo>
                  <a:lnTo>
                    <a:pt x="0" y="1293958"/>
                  </a:lnTo>
                  <a:lnTo>
                    <a:pt x="0" y="3398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85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88900"/>
              <a:ext cx="660400" cy="120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54503" y="4521468"/>
            <a:ext cx="6301006" cy="110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b="true" sz="3093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Enterprise Version 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b="true" sz="3093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₹15,000-₹50,000/month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8953" y="-456609"/>
            <a:ext cx="19218553" cy="11148305"/>
          </a:xfrm>
          <a:custGeom>
            <a:avLst/>
            <a:gdLst/>
            <a:ahLst/>
            <a:cxnLst/>
            <a:rect r="r" b="b" t="t" l="l"/>
            <a:pathLst>
              <a:path h="11148305" w="19218553">
                <a:moveTo>
                  <a:pt x="0" y="0"/>
                </a:moveTo>
                <a:lnTo>
                  <a:pt x="19218552" y="0"/>
                </a:lnTo>
                <a:lnTo>
                  <a:pt x="19218552" y="11148305"/>
                </a:lnTo>
                <a:lnTo>
                  <a:pt x="0" y="1114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7" t="0" r="-2500" b="-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8941" y="1955368"/>
            <a:ext cx="14430117" cy="6996997"/>
          </a:xfrm>
          <a:custGeom>
            <a:avLst/>
            <a:gdLst/>
            <a:ahLst/>
            <a:cxnLst/>
            <a:rect r="r" b="b" t="t" l="l"/>
            <a:pathLst>
              <a:path h="6996997" w="14430117">
                <a:moveTo>
                  <a:pt x="0" y="0"/>
                </a:moveTo>
                <a:lnTo>
                  <a:pt x="14430118" y="0"/>
                </a:lnTo>
                <a:lnTo>
                  <a:pt x="14430118" y="6996997"/>
                </a:lnTo>
                <a:lnTo>
                  <a:pt x="0" y="699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1" r="0" b="-23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4685" y="454249"/>
            <a:ext cx="7917852" cy="70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strike="noStrike" u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OPERATING  PLAN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8830" y="9210675"/>
            <a:ext cx="14360228" cy="5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Teams Involved:</a:t>
            </a:r>
            <a:r>
              <a:rPr lang="en-US" sz="2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Product Development, Sales, Marketing, Customer Support.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83806" y="529443"/>
            <a:ext cx="637937" cy="209722"/>
          </a:xfrm>
          <a:custGeom>
            <a:avLst/>
            <a:gdLst/>
            <a:ahLst/>
            <a:cxnLst/>
            <a:rect r="r" b="b" t="t" l="l"/>
            <a:pathLst>
              <a:path h="209722" w="637937">
                <a:moveTo>
                  <a:pt x="0" y="0"/>
                </a:moveTo>
                <a:lnTo>
                  <a:pt x="637937" y="0"/>
                </a:lnTo>
                <a:lnTo>
                  <a:pt x="637937" y="209722"/>
                </a:lnTo>
                <a:lnTo>
                  <a:pt x="0" y="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DAGfYOA_Q_s</dc:identifier>
  <dcterms:modified xsi:type="dcterms:W3CDTF">2011-08-01T06:04:30Z</dcterms:modified>
  <cp:revision>1</cp:revision>
  <dc:title>business plan</dc:title>
</cp:coreProperties>
</file>